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02" r:id="rId2"/>
    <p:sldId id="315" r:id="rId3"/>
    <p:sldId id="330" r:id="rId4"/>
    <p:sldId id="305" r:id="rId5"/>
    <p:sldId id="306" r:id="rId6"/>
    <p:sldId id="335" r:id="rId7"/>
    <p:sldId id="332" r:id="rId8"/>
    <p:sldId id="336" r:id="rId9"/>
    <p:sldId id="331" r:id="rId10"/>
    <p:sldId id="337" r:id="rId11"/>
    <p:sldId id="333" r:id="rId12"/>
    <p:sldId id="338" r:id="rId13"/>
    <p:sldId id="334" r:id="rId14"/>
    <p:sldId id="339" r:id="rId15"/>
    <p:sldId id="304"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3535"/>
    <a:srgbClr val="43A0B8"/>
    <a:srgbClr val="5380A6"/>
    <a:srgbClr val="B5B5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3"/>
    <p:restoredTop sz="83847" autoAdjust="0"/>
  </p:normalViewPr>
  <p:slideViewPr>
    <p:cSldViewPr>
      <p:cViewPr varScale="1">
        <p:scale>
          <a:sx n="101" d="100"/>
          <a:sy n="101" d="100"/>
        </p:scale>
        <p:origin x="642" y="72"/>
      </p:cViewPr>
      <p:guideLst>
        <p:guide orient="horz" pos="1620"/>
        <p:guide pos="2880"/>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presProps" Target="presProps.xml" Id="rId18" /><Relationship Type="http://schemas.openxmlformats.org/officeDocument/2006/relationships/slide" Target="slides/slide2.xml" Id="rId3" /><Relationship Type="http://schemas.openxmlformats.org/officeDocument/2006/relationships/tableStyles" Target="tableStyles.xml" Id="rId21"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notesMaster" Target="notesMasters/notesMaster1.xml" Id="rId17"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theme" Target="theme/theme1.xml" Id="rId20"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slide" Target="slides/slide9.xml" Id="rId10" /><Relationship Type="http://schemas.openxmlformats.org/officeDocument/2006/relationships/viewProps" Target="viewProps.xml" Id="rId19"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75058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335788302"/>
      </p:ext>
    </p:extLst>
  </p:cSld>
  <p:clrMapOvr>
    <a:masterClrMapping/>
  </p:clrMapOvr>
</p:notes>
</file>

<file path=ppt/notesSlides/notesSlide10.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940888841"/>
      </p:ext>
    </p:extLst>
  </p:cSld>
  <p:clrMapOvr>
    <a:masterClrMapping/>
  </p:clrMapOvr>
</p:notes>
</file>

<file path=ppt/notesSlides/notesSlide1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432733057"/>
      </p:ext>
    </p:extLst>
  </p:cSld>
  <p:clrMapOvr>
    <a:masterClrMapping/>
  </p:clrMapOvr>
</p:notes>
</file>

<file path=ppt/notesSlides/notesSlide1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Tree>
    <p:extLst>
      <p:ext uri="{BB962C8B-B14F-4D97-AF65-F5344CB8AC3E}">
        <p14:creationId xmlns:p14="http://schemas.microsoft.com/office/powerpoint/2010/main" val="172618615"/>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790326309"/>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502120133"/>
      </p:ext>
    </p:extLst>
  </p:cSld>
  <p:clrMapOvr>
    <a:masterClrMapping/>
  </p:clrMapOvr>
</p:notes>
</file>

<file path=ppt/notesSlides/notesSlide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695755890"/>
      </p:ext>
    </p:extLst>
  </p:cSld>
  <p:clrMapOvr>
    <a:masterClrMapping/>
  </p:clrMapOvr>
</p:notes>
</file>

<file path=ppt/notesSlides/notesSlide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880222353"/>
      </p:ext>
    </p:extLst>
  </p:cSld>
  <p:clrMapOvr>
    <a:masterClrMapping/>
  </p:clrMapOvr>
</p:notes>
</file>

<file path=ppt/notesSlides/notesSlide6.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571980206"/>
      </p:ext>
    </p:extLst>
  </p:cSld>
  <p:clrMapOvr>
    <a:masterClrMapping/>
  </p:clrMapOvr>
</p:notes>
</file>

<file path=ppt/notesSlides/notesSlide7.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907957800"/>
      </p:ext>
    </p:extLst>
  </p:cSld>
  <p:clrMapOvr>
    <a:masterClrMapping/>
  </p:clrMapOvr>
</p:notes>
</file>

<file path=ppt/notesSlides/notesSlide8.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272562739"/>
      </p:ext>
    </p:extLst>
  </p:cSld>
  <p:clrMapOvr>
    <a:masterClrMapping/>
  </p:clrMapOvr>
</p:notes>
</file>

<file path=ppt/notesSlides/notesSlide9.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5585430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5" descr="iStock_000011026307XXXLarge.jpg"/>
          <p:cNvPicPr>
            <a:picLocks noChangeAspect="1"/>
          </p:cNvPicPr>
          <p:nvPr userDrawn="1"/>
        </p:nvPicPr>
        <p:blipFill rotWithShape="1">
          <a:blip r:embed="rId2">
            <a:extLst>
              <a:ext uri="{28A0092B-C50C-407E-A947-70E740481C1C}">
                <a14:useLocalDpi xmlns:a14="http://schemas.microsoft.com/office/drawing/2010/main" val="0"/>
              </a:ext>
            </a:extLst>
          </a:blip>
          <a:srcRect l="3455" t="215" r="13574" b="47511"/>
          <a:stretch/>
        </p:blipFill>
        <p:spPr bwMode="auto">
          <a:xfrm>
            <a:off x="0" y="2724150"/>
            <a:ext cx="9144000" cy="2880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97820"/>
            <a:ext cx="7772400" cy="1102519"/>
          </a:xfrm>
        </p:spPr>
        <p:txBody>
          <a:bodyPr/>
          <a:lstStyle>
            <a:lvl1pPr>
              <a:lnSpc>
                <a:spcPct val="90000"/>
              </a:lnSpc>
              <a:defRPr b="1" baseline="0">
                <a:solidFill>
                  <a:srgbClr val="353535"/>
                </a:solidFill>
                <a:latin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normAutofit/>
          </a:bodyPr>
          <a:lstStyle>
            <a:lvl1pPr marL="0" indent="0" algn="ctr">
              <a:buNone/>
              <a:defRPr sz="3000" baseline="0">
                <a:solidFill>
                  <a:srgbClr val="B5B5B5"/>
                </a:solidFill>
                <a:latin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5" name="Picture 5" descr="C:\Users\sdstfjld\Pictures\Logos\Logo 2.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1001" y="381000"/>
            <a:ext cx="1524000" cy="494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746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760B1F-9F4F-495E-91E8-7C347F7D2F56}" type="datetimeFigureOut">
              <a:rPr lang="en-US" smtClean="0"/>
              <a:t>7/8/2019</a:t>
            </a:fld>
            <a:endParaRPr lang="en-US" dirty="0"/>
          </a:p>
        </p:txBody>
      </p:sp>
      <p:sp>
        <p:nvSpPr>
          <p:cNvPr id="7" name="Slide Number Placeholder 6"/>
          <p:cNvSpPr>
            <a:spLocks noGrp="1"/>
          </p:cNvSpPr>
          <p:nvPr>
            <p:ph type="sldNum" sz="quarter" idx="12"/>
          </p:nvPr>
        </p:nvSpPr>
        <p:spPr/>
        <p:txBody>
          <a:bodyPr/>
          <a:lstStyle/>
          <a:p>
            <a:fld id="{25AA409D-A1E8-45FB-A719-27633578B520}" type="slidenum">
              <a:rPr lang="en-US" smtClean="0"/>
              <a:t>‹#›</a:t>
            </a:fld>
            <a:endParaRPr lang="en-US" dirty="0"/>
          </a:p>
        </p:txBody>
      </p:sp>
    </p:spTree>
    <p:extLst>
      <p:ext uri="{BB962C8B-B14F-4D97-AF65-F5344CB8AC3E}">
        <p14:creationId xmlns:p14="http://schemas.microsoft.com/office/powerpoint/2010/main" val="3344432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760B1F-9F4F-495E-91E8-7C347F7D2F56}" type="datetimeFigureOut">
              <a:rPr lang="en-US" smtClean="0"/>
              <a:t>7/8/2019</a:t>
            </a:fld>
            <a:endParaRPr lang="en-US" dirty="0"/>
          </a:p>
        </p:txBody>
      </p:sp>
      <p:sp>
        <p:nvSpPr>
          <p:cNvPr id="6" name="Slide Number Placeholder 5"/>
          <p:cNvSpPr>
            <a:spLocks noGrp="1"/>
          </p:cNvSpPr>
          <p:nvPr>
            <p:ph type="sldNum" sz="quarter" idx="12"/>
          </p:nvPr>
        </p:nvSpPr>
        <p:spPr/>
        <p:txBody>
          <a:bodyPr/>
          <a:lstStyle/>
          <a:p>
            <a:fld id="{25AA409D-A1E8-45FB-A719-27633578B520}" type="slidenum">
              <a:rPr lang="en-US" smtClean="0"/>
              <a:t>‹#›</a:t>
            </a:fld>
            <a:endParaRPr lang="en-US" dirty="0"/>
          </a:p>
        </p:txBody>
      </p:sp>
    </p:spTree>
    <p:extLst>
      <p:ext uri="{BB962C8B-B14F-4D97-AF65-F5344CB8AC3E}">
        <p14:creationId xmlns:p14="http://schemas.microsoft.com/office/powerpoint/2010/main" val="2727957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760B1F-9F4F-495E-91E8-7C347F7D2F56}" type="datetimeFigureOut">
              <a:rPr lang="en-US" smtClean="0"/>
              <a:t>7/8/2019</a:t>
            </a:fld>
            <a:endParaRPr lang="en-US" dirty="0"/>
          </a:p>
        </p:txBody>
      </p:sp>
      <p:sp>
        <p:nvSpPr>
          <p:cNvPr id="6" name="Slide Number Placeholder 5"/>
          <p:cNvSpPr>
            <a:spLocks noGrp="1"/>
          </p:cNvSpPr>
          <p:nvPr>
            <p:ph type="sldNum" sz="quarter" idx="12"/>
          </p:nvPr>
        </p:nvSpPr>
        <p:spPr/>
        <p:txBody>
          <a:bodyPr/>
          <a:lstStyle/>
          <a:p>
            <a:fld id="{25AA409D-A1E8-45FB-A719-27633578B520}" type="slidenum">
              <a:rPr lang="en-US" smtClean="0"/>
              <a:t>‹#›</a:t>
            </a:fld>
            <a:endParaRPr lang="en-US" dirty="0"/>
          </a:p>
        </p:txBody>
      </p:sp>
    </p:spTree>
    <p:extLst>
      <p:ext uri="{BB962C8B-B14F-4D97-AF65-F5344CB8AC3E}">
        <p14:creationId xmlns:p14="http://schemas.microsoft.com/office/powerpoint/2010/main" val="1290633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820894"/>
            <a:ext cx="8229600" cy="684056"/>
          </a:xfrm>
        </p:spPr>
        <p:txBody>
          <a:bodyPr/>
          <a:lstStyle>
            <a:lvl1pPr algn="l">
              <a:lnSpc>
                <a:spcPct val="90000"/>
              </a:lnSpc>
              <a:defRPr b="1" baseline="0">
                <a:solidFill>
                  <a:srgbClr val="353535"/>
                </a:solidFill>
                <a:latin typeface="Arial" panose="020B0604020202020204" pitchFamily="34" charset="0"/>
              </a:defRPr>
            </a:lvl1pPr>
          </a:lstStyle>
          <a:p>
            <a:r>
              <a:rPr lang="en-US" dirty="0"/>
              <a:t>Click to edit Master title style</a:t>
            </a:r>
          </a:p>
        </p:txBody>
      </p:sp>
      <p:pic>
        <p:nvPicPr>
          <p:cNvPr id="8" name="Picture 5" descr="iStock_000011026307XXXLarge.jpg"/>
          <p:cNvPicPr>
            <a:picLocks noChangeAspect="1"/>
          </p:cNvPicPr>
          <p:nvPr userDrawn="1"/>
        </p:nvPicPr>
        <p:blipFill rotWithShape="1">
          <a:blip r:embed="rId2">
            <a:extLst>
              <a:ext uri="{28A0092B-C50C-407E-A947-70E740481C1C}">
                <a14:useLocalDpi xmlns:a14="http://schemas.microsoft.com/office/drawing/2010/main" val="0"/>
              </a:ext>
            </a:extLst>
          </a:blip>
          <a:srcRect l="3455" t="215" r="13574" b="47511"/>
          <a:stretch/>
        </p:blipFill>
        <p:spPr bwMode="auto">
          <a:xfrm>
            <a:off x="0" y="2724150"/>
            <a:ext cx="9144000" cy="2880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p:cNvSpPr>
            <a:spLocks noGrp="1"/>
          </p:cNvSpPr>
          <p:nvPr>
            <p:ph idx="1"/>
          </p:nvPr>
        </p:nvSpPr>
        <p:spPr>
          <a:xfrm>
            <a:off x="457200" y="1657350"/>
            <a:ext cx="8229600" cy="2819400"/>
          </a:xfrm>
        </p:spPr>
        <p:txBody>
          <a:bodyPr/>
          <a:lstStyle>
            <a:lvl1pPr>
              <a:buClr>
                <a:srgbClr val="5380A6"/>
              </a:buClr>
              <a:defRPr baseline="0">
                <a:solidFill>
                  <a:srgbClr val="3A3A3A"/>
                </a:solidFill>
              </a:defRPr>
            </a:lvl1pPr>
            <a:lvl2pPr>
              <a:buClr>
                <a:srgbClr val="43A0B8"/>
              </a:buClr>
              <a:defRPr baseline="0">
                <a:solidFill>
                  <a:srgbClr val="3A3A3A"/>
                </a:solidFill>
              </a:defRPr>
            </a:lvl2pPr>
            <a:lvl3pPr>
              <a:buClr>
                <a:schemeClr val="bg1">
                  <a:lumMod val="75000"/>
                </a:schemeClr>
              </a:buClr>
              <a:defRPr baseline="0">
                <a:solidFill>
                  <a:srgbClr val="3A3A3A"/>
                </a:solidFill>
              </a:defRPr>
            </a:lvl3pPr>
            <a:lvl4pPr>
              <a:buClr>
                <a:srgbClr val="5380A6"/>
              </a:buClr>
              <a:defRPr baseline="0">
                <a:solidFill>
                  <a:srgbClr val="3A3A3A"/>
                </a:solidFill>
              </a:defRPr>
            </a:lvl4pPr>
            <a:lvl5pPr>
              <a:buClr>
                <a:srgbClr val="5380A6"/>
              </a:buClr>
              <a:defRPr baseline="0">
                <a:solidFill>
                  <a:srgbClr val="3A3A3A"/>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5" descr="C:\Users\sdstfjld\Pictures\Logos\Logo 2.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1" y="209550"/>
            <a:ext cx="1600200" cy="519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4498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3760B1F-9F4F-495E-91E8-7C347F7D2F56}" type="datetimeFigureOut">
              <a:rPr lang="en-US" smtClean="0"/>
              <a:t>7/8/2019</a:t>
            </a:fld>
            <a:endParaRPr lang="en-US" dirty="0"/>
          </a:p>
        </p:txBody>
      </p:sp>
      <p:sp>
        <p:nvSpPr>
          <p:cNvPr id="6" name="Slide Number Placeholder 5"/>
          <p:cNvSpPr>
            <a:spLocks noGrp="1"/>
          </p:cNvSpPr>
          <p:nvPr>
            <p:ph type="sldNum" sz="quarter" idx="12"/>
          </p:nvPr>
        </p:nvSpPr>
        <p:spPr/>
        <p:txBody>
          <a:bodyPr/>
          <a:lstStyle/>
          <a:p>
            <a:fld id="{25AA409D-A1E8-45FB-A719-27633578B520}" type="slidenum">
              <a:rPr lang="en-US" smtClean="0"/>
              <a:t>‹#›</a:t>
            </a:fld>
            <a:endParaRPr lang="en-US" dirty="0"/>
          </a:p>
        </p:txBody>
      </p:sp>
    </p:spTree>
    <p:extLst>
      <p:ext uri="{BB962C8B-B14F-4D97-AF65-F5344CB8AC3E}">
        <p14:creationId xmlns:p14="http://schemas.microsoft.com/office/powerpoint/2010/main" val="2694913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760B1F-9F4F-495E-91E8-7C347F7D2F56}" type="datetimeFigureOut">
              <a:rPr lang="en-US" smtClean="0"/>
              <a:t>7/8/2019</a:t>
            </a:fld>
            <a:endParaRPr lang="en-US" dirty="0"/>
          </a:p>
        </p:txBody>
      </p:sp>
      <p:sp>
        <p:nvSpPr>
          <p:cNvPr id="6" name="Slide Number Placeholder 5"/>
          <p:cNvSpPr>
            <a:spLocks noGrp="1"/>
          </p:cNvSpPr>
          <p:nvPr>
            <p:ph type="sldNum" sz="quarter" idx="12"/>
          </p:nvPr>
        </p:nvSpPr>
        <p:spPr/>
        <p:txBody>
          <a:bodyPr/>
          <a:lstStyle/>
          <a:p>
            <a:fld id="{25AA409D-A1E8-45FB-A719-27633578B520}" type="slidenum">
              <a:rPr lang="en-US" smtClean="0"/>
              <a:t>‹#›</a:t>
            </a:fld>
            <a:endParaRPr lang="en-US" dirty="0"/>
          </a:p>
        </p:txBody>
      </p:sp>
    </p:spTree>
    <p:extLst>
      <p:ext uri="{BB962C8B-B14F-4D97-AF65-F5344CB8AC3E}">
        <p14:creationId xmlns:p14="http://schemas.microsoft.com/office/powerpoint/2010/main" val="4073542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760B1F-9F4F-495E-91E8-7C347F7D2F56}" type="datetimeFigureOut">
              <a:rPr lang="en-US" smtClean="0"/>
              <a:t>7/8/2019</a:t>
            </a:fld>
            <a:endParaRPr lang="en-US" dirty="0"/>
          </a:p>
        </p:txBody>
      </p:sp>
      <p:sp>
        <p:nvSpPr>
          <p:cNvPr id="7" name="Slide Number Placeholder 6"/>
          <p:cNvSpPr>
            <a:spLocks noGrp="1"/>
          </p:cNvSpPr>
          <p:nvPr>
            <p:ph type="sldNum" sz="quarter" idx="12"/>
          </p:nvPr>
        </p:nvSpPr>
        <p:spPr/>
        <p:txBody>
          <a:bodyPr/>
          <a:lstStyle/>
          <a:p>
            <a:fld id="{25AA409D-A1E8-45FB-A719-27633578B520}" type="slidenum">
              <a:rPr lang="en-US" smtClean="0"/>
              <a:t>‹#›</a:t>
            </a:fld>
            <a:endParaRPr lang="en-US" dirty="0"/>
          </a:p>
        </p:txBody>
      </p:sp>
    </p:spTree>
    <p:extLst>
      <p:ext uri="{BB962C8B-B14F-4D97-AF65-F5344CB8AC3E}">
        <p14:creationId xmlns:p14="http://schemas.microsoft.com/office/powerpoint/2010/main" val="54425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3760B1F-9F4F-495E-91E8-7C347F7D2F56}" type="datetimeFigureOut">
              <a:rPr lang="en-US" smtClean="0"/>
              <a:t>7/8/2019</a:t>
            </a:fld>
            <a:endParaRPr lang="en-US" dirty="0"/>
          </a:p>
        </p:txBody>
      </p:sp>
      <p:sp>
        <p:nvSpPr>
          <p:cNvPr id="9" name="Slide Number Placeholder 8"/>
          <p:cNvSpPr>
            <a:spLocks noGrp="1"/>
          </p:cNvSpPr>
          <p:nvPr>
            <p:ph type="sldNum" sz="quarter" idx="12"/>
          </p:nvPr>
        </p:nvSpPr>
        <p:spPr/>
        <p:txBody>
          <a:bodyPr/>
          <a:lstStyle/>
          <a:p>
            <a:fld id="{25AA409D-A1E8-45FB-A719-27633578B520}" type="slidenum">
              <a:rPr lang="en-US" smtClean="0"/>
              <a:t>‹#›</a:t>
            </a:fld>
            <a:endParaRPr lang="en-US" dirty="0"/>
          </a:p>
        </p:txBody>
      </p:sp>
    </p:spTree>
    <p:extLst>
      <p:ext uri="{BB962C8B-B14F-4D97-AF65-F5344CB8AC3E}">
        <p14:creationId xmlns:p14="http://schemas.microsoft.com/office/powerpoint/2010/main" val="2121412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760B1F-9F4F-495E-91E8-7C347F7D2F56}" type="datetimeFigureOut">
              <a:rPr lang="en-US" smtClean="0"/>
              <a:t>7/8/2019</a:t>
            </a:fld>
            <a:endParaRPr lang="en-US" dirty="0"/>
          </a:p>
        </p:txBody>
      </p:sp>
      <p:sp>
        <p:nvSpPr>
          <p:cNvPr id="5" name="Slide Number Placeholder 4"/>
          <p:cNvSpPr>
            <a:spLocks noGrp="1"/>
          </p:cNvSpPr>
          <p:nvPr>
            <p:ph type="sldNum" sz="quarter" idx="12"/>
          </p:nvPr>
        </p:nvSpPr>
        <p:spPr/>
        <p:txBody>
          <a:bodyPr/>
          <a:lstStyle/>
          <a:p>
            <a:fld id="{25AA409D-A1E8-45FB-A719-27633578B520}" type="slidenum">
              <a:rPr lang="en-US" smtClean="0"/>
              <a:t>‹#›</a:t>
            </a:fld>
            <a:endParaRPr lang="en-US" dirty="0"/>
          </a:p>
        </p:txBody>
      </p:sp>
    </p:spTree>
    <p:extLst>
      <p:ext uri="{BB962C8B-B14F-4D97-AF65-F5344CB8AC3E}">
        <p14:creationId xmlns:p14="http://schemas.microsoft.com/office/powerpoint/2010/main" val="1827860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760B1F-9F4F-495E-91E8-7C347F7D2F56}" type="datetimeFigureOut">
              <a:rPr lang="en-US" smtClean="0"/>
              <a:t>7/8/2019</a:t>
            </a:fld>
            <a:endParaRPr lang="en-US" dirty="0"/>
          </a:p>
        </p:txBody>
      </p:sp>
      <p:sp>
        <p:nvSpPr>
          <p:cNvPr id="4" name="Slide Number Placeholder 3"/>
          <p:cNvSpPr>
            <a:spLocks noGrp="1"/>
          </p:cNvSpPr>
          <p:nvPr>
            <p:ph type="sldNum" sz="quarter" idx="12"/>
          </p:nvPr>
        </p:nvSpPr>
        <p:spPr/>
        <p:txBody>
          <a:bodyPr/>
          <a:lstStyle/>
          <a:p>
            <a:fld id="{25AA409D-A1E8-45FB-A719-27633578B520}" type="slidenum">
              <a:rPr lang="en-US" smtClean="0"/>
              <a:t>‹#›</a:t>
            </a:fld>
            <a:endParaRPr lang="en-US" dirty="0"/>
          </a:p>
        </p:txBody>
      </p:sp>
    </p:spTree>
    <p:extLst>
      <p:ext uri="{BB962C8B-B14F-4D97-AF65-F5344CB8AC3E}">
        <p14:creationId xmlns:p14="http://schemas.microsoft.com/office/powerpoint/2010/main" val="3025012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760B1F-9F4F-495E-91E8-7C347F7D2F56}" type="datetimeFigureOut">
              <a:rPr lang="en-US" smtClean="0"/>
              <a:t>7/8/2019</a:t>
            </a:fld>
            <a:endParaRPr lang="en-US" dirty="0"/>
          </a:p>
        </p:txBody>
      </p:sp>
      <p:sp>
        <p:nvSpPr>
          <p:cNvPr id="7" name="Slide Number Placeholder 6"/>
          <p:cNvSpPr>
            <a:spLocks noGrp="1"/>
          </p:cNvSpPr>
          <p:nvPr>
            <p:ph type="sldNum" sz="quarter" idx="12"/>
          </p:nvPr>
        </p:nvSpPr>
        <p:spPr/>
        <p:txBody>
          <a:bodyPr/>
          <a:lstStyle/>
          <a:p>
            <a:fld id="{25AA409D-A1E8-45FB-A719-27633578B520}" type="slidenum">
              <a:rPr lang="en-US" smtClean="0"/>
              <a:t>‹#›</a:t>
            </a:fld>
            <a:endParaRPr lang="en-US" dirty="0"/>
          </a:p>
        </p:txBody>
      </p:sp>
    </p:spTree>
    <p:extLst>
      <p:ext uri="{BB962C8B-B14F-4D97-AF65-F5344CB8AC3E}">
        <p14:creationId xmlns:p14="http://schemas.microsoft.com/office/powerpoint/2010/main" val="2067680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9877364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klinedinstlaw.com/" TargetMode="External"/><Relationship Id="rId5" Type="http://schemas.openxmlformats.org/officeDocument/2006/relationships/hyperlink" Target="mailto:dmajchrzak@klinedinstlaw.com" TargetMode="External"/><Relationship Id="rId4" Type="http://schemas.openxmlformats.org/officeDocument/2006/relationships/hyperlink" Target="mailto:hrosing@klinedinstlaw.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8" descr="" title=""/>
          <p:cNvSpPr>
            <a:spLocks noGrp="1"/>
          </p:cNvSpPr>
          <p:nvPr>
            <p:ph type="ctrTitle"/>
          </p:nvPr>
        </p:nvSpPr>
        <p:spPr>
          <a:xfrm>
            <a:off x="396240" y="1123950"/>
            <a:ext cx="8229600" cy="1372791"/>
          </a:xfrm>
        </p:spPr>
        <p:txBody>
          <a:bodyPr vert="horz" wrap="square" lIns="91440" tIns="45720" rIns="91440" bIns="45720" numCol="1" anchorCtr="0" compatLnSpc="1">
            <a:prstTxWarp prst="textNoShape">
              <a:avLst/>
            </a:prstTxWarp>
            <a:noAutofit/>
          </a:bodyPr>
          <a:lstStyle/>
          <a:p>
            <a:r>
              <a:rPr lang="en-US" dirty="0"/>
              <a:t>Common Ethical Missteps That Can Trip Up Lawyers</a:t>
            </a:r>
            <a:endParaRPr lang="en-US" sz="3600" dirty="0"/>
          </a:p>
        </p:txBody>
      </p:sp>
      <p:sp>
        <p:nvSpPr>
          <p:cNvPr id="3" name="Subtitle 5" descr="" title=""/>
          <p:cNvSpPr txBox="1">
            <a:spLocks/>
          </p:cNvSpPr>
          <p:nvPr/>
        </p:nvSpPr>
        <p:spPr bwMode="auto">
          <a:xfrm>
            <a:off x="762000" y="2800350"/>
            <a:ext cx="7772400" cy="18288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baseline="0">
                <a:solidFill>
                  <a:srgbClr val="3A3A3A"/>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baseline="0">
                <a:solidFill>
                  <a:srgbClr val="3A3A3A"/>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baseline="0">
                <a:solidFill>
                  <a:srgbClr val="3A3A3A"/>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baseline="0">
                <a:solidFill>
                  <a:srgbClr val="3A3A3A"/>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rgbClr val="3A3A3A"/>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buFont typeface="Wingdings 3" charset="0"/>
              <a:buNone/>
              <a:defRPr/>
            </a:pPr>
            <a:r>
              <a:rPr lang="en-US" sz="2400" spc="170" dirty="0">
                <a:solidFill>
                  <a:srgbClr val="353535"/>
                </a:solidFill>
                <a:latin typeface="Arial" charset="0"/>
                <a:cs typeface="Arial" charset="0"/>
              </a:rPr>
              <a:t>Presented by</a:t>
            </a:r>
            <a:r>
              <a:rPr lang="en-US" sz="2400" spc="170" dirty="0" smtClean="0">
                <a:solidFill>
                  <a:srgbClr val="353535"/>
                </a:solidFill>
                <a:latin typeface="Arial" charset="0"/>
                <a:cs typeface="Arial" charset="0"/>
              </a:rPr>
              <a:t>:</a:t>
            </a:r>
          </a:p>
          <a:p>
            <a:pPr algn="ctr">
              <a:buFont typeface="Wingdings 3" charset="0"/>
              <a:buNone/>
              <a:defRPr/>
            </a:pPr>
            <a:endParaRPr lang="en-US" sz="2400" spc="170" dirty="0">
              <a:solidFill>
                <a:srgbClr val="353535"/>
              </a:solidFill>
              <a:latin typeface="Arial" charset="0"/>
              <a:cs typeface="Arial" charset="0"/>
            </a:endParaRPr>
          </a:p>
          <a:p>
            <a:pPr algn="ctr">
              <a:buNone/>
              <a:defRPr/>
            </a:pPr>
            <a:r>
              <a:rPr lang="en-US" sz="2400" spc="170" dirty="0">
                <a:solidFill>
                  <a:srgbClr val="353535"/>
                </a:solidFill>
                <a:latin typeface="Arial" charset="0"/>
                <a:cs typeface="Arial" charset="0"/>
              </a:rPr>
              <a:t>Heather L. </a:t>
            </a:r>
            <a:r>
              <a:rPr lang="en-US" sz="2400" spc="170" dirty="0" smtClean="0">
                <a:solidFill>
                  <a:srgbClr val="353535"/>
                </a:solidFill>
                <a:latin typeface="Arial" charset="0"/>
                <a:cs typeface="Arial" charset="0"/>
              </a:rPr>
              <a:t>Rosing</a:t>
            </a:r>
          </a:p>
          <a:p>
            <a:pPr algn="ctr">
              <a:buNone/>
              <a:defRPr/>
            </a:pPr>
            <a:r>
              <a:rPr lang="en-US" sz="2400" spc="170" dirty="0" smtClean="0">
                <a:solidFill>
                  <a:srgbClr val="353535"/>
                </a:solidFill>
                <a:latin typeface="Arial" charset="0"/>
                <a:cs typeface="Arial" charset="0"/>
              </a:rPr>
              <a:t>David M. Majchrzak</a:t>
            </a:r>
          </a:p>
          <a:p>
            <a:pPr algn="ctr">
              <a:buNone/>
              <a:defRPr/>
            </a:pPr>
            <a:endParaRPr lang="en-US" sz="2400" spc="170" dirty="0">
              <a:solidFill>
                <a:srgbClr val="353535"/>
              </a:solidFill>
              <a:latin typeface="Arial" charset="0"/>
              <a:cs typeface="Arial" charset="0"/>
            </a:endParaRPr>
          </a:p>
          <a:p>
            <a:pPr algn="ctr">
              <a:buNone/>
              <a:defRPr/>
            </a:pPr>
            <a:r>
              <a:rPr lang="en-US" sz="1900" spc="170" dirty="0" smtClean="0">
                <a:solidFill>
                  <a:srgbClr val="353535"/>
                </a:solidFill>
                <a:latin typeface="Arial" charset="0"/>
                <a:cs typeface="Arial" charset="0"/>
              </a:rPr>
              <a:t>July 11, 2019</a:t>
            </a:r>
            <a:endParaRPr lang="en-US" sz="1900" spc="170" dirty="0">
              <a:solidFill>
                <a:srgbClr val="353535"/>
              </a:solidFill>
              <a:latin typeface="Arial" charset="0"/>
              <a:cs typeface="Arial" charset="0"/>
            </a:endParaRPr>
          </a:p>
          <a:p>
            <a:pPr algn="ctr">
              <a:buFont typeface="Wingdings 3" charset="0"/>
              <a:buNone/>
              <a:defRPr/>
            </a:pPr>
            <a:endParaRPr lang="en-US" sz="2800" spc="170" dirty="0">
              <a:solidFill>
                <a:srgbClr val="353535"/>
              </a:solidFill>
              <a:latin typeface="Arial" charset="0"/>
              <a:cs typeface="Arial" charset="0"/>
            </a:endParaRPr>
          </a:p>
          <a:p>
            <a:pPr algn="ctr">
              <a:buFont typeface="Wingdings 3" charset="0"/>
              <a:buNone/>
              <a:defRPr/>
            </a:pPr>
            <a:endParaRPr lang="en-US" sz="2800" spc="170" dirty="0">
              <a:solidFill>
                <a:srgbClr val="353535"/>
              </a:solidFill>
              <a:latin typeface="Arial" charset="0"/>
              <a:cs typeface="Arial" charset="0"/>
            </a:endParaRPr>
          </a:p>
        </p:txBody>
      </p:sp>
    </p:spTree>
    <p:extLst>
      <p:ext uri="{BB962C8B-B14F-4D97-AF65-F5344CB8AC3E}">
        <p14:creationId xmlns:p14="http://schemas.microsoft.com/office/powerpoint/2010/main" val="1111186391"/>
      </p:ext>
    </p:extLst>
  </p:cSld>
  <p:clrMapOvr>
    <a:masterClrMapping/>
  </p:clrMapOvr>
</p:sld>
</file>

<file path=ppt/slides/slide1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457200" y="742950"/>
            <a:ext cx="8229600" cy="1371600"/>
          </a:xfrm>
        </p:spPr>
        <p:txBody>
          <a:bodyPr>
            <a:normAutofit/>
          </a:bodyPr>
          <a:lstStyle/>
          <a:p>
            <a:r>
              <a:rPr lang="en-US" dirty="0" smtClean="0"/>
              <a:t>Mismanagement of Potential Client Relationships</a:t>
            </a:r>
            <a:endParaRPr lang="en-US" dirty="0"/>
          </a:p>
        </p:txBody>
      </p:sp>
      <p:sp>
        <p:nvSpPr>
          <p:cNvPr id="3" name="Content Placeholder 2" descr="" title=""/>
          <p:cNvSpPr>
            <a:spLocks noGrp="1"/>
          </p:cNvSpPr>
          <p:nvPr>
            <p:ph idx="1"/>
          </p:nvPr>
        </p:nvSpPr>
        <p:spPr>
          <a:xfrm>
            <a:off x="457200" y="2114550"/>
            <a:ext cx="8229600" cy="2362200"/>
          </a:xfrm>
        </p:spPr>
        <p:txBody>
          <a:bodyPr>
            <a:normAutofit/>
          </a:bodyPr>
          <a:lstStyle/>
          <a:p>
            <a:r>
              <a:rPr lang="en-US" dirty="0" smtClean="0"/>
              <a:t>Duties to prospective clients governed by Rule 1.18</a:t>
            </a:r>
          </a:p>
          <a:p>
            <a:r>
              <a:rPr lang="en-US" dirty="0" smtClean="0"/>
              <a:t>Understand duties and when screening may be effective</a:t>
            </a:r>
            <a:endParaRPr lang="en-US" dirty="0" smtClean="0"/>
          </a:p>
        </p:txBody>
      </p:sp>
      <p:sp>
        <p:nvSpPr>
          <p:cNvPr id="6" name="TextBox 5" descr="" title=""/>
          <p:cNvSpPr txBox="1"/>
          <p:nvPr/>
        </p:nvSpPr>
        <p:spPr>
          <a:xfrm>
            <a:off x="8458200" y="4552950"/>
            <a:ext cx="609600" cy="307777"/>
          </a:xfrm>
          <a:prstGeom prst="rect">
            <a:avLst/>
          </a:prstGeom>
          <a:noFill/>
        </p:spPr>
        <p:txBody>
          <a:bodyPr wrap="square" rtlCol="0">
            <a:spAutoFit/>
          </a:bodyPr>
          <a:lstStyle/>
          <a:p>
            <a:fld id="{71AA736F-D103-4275-A2CD-CB28A17586E0}" type="slidenum">
              <a:rPr lang="en-US" sz="1400" smtClean="0"/>
              <a:t>10</a:t>
            </a:fld>
            <a:endParaRPr lang="en-US" sz="1400" dirty="0"/>
          </a:p>
        </p:txBody>
      </p:sp>
    </p:spTree>
    <p:extLst>
      <p:ext uri="{BB962C8B-B14F-4D97-AF65-F5344CB8AC3E}">
        <p14:creationId xmlns:p14="http://schemas.microsoft.com/office/powerpoint/2010/main" val="2486223097"/>
      </p:ext>
    </p:extLst>
  </p:cSld>
  <p:clrMapOvr>
    <a:masterClrMapping/>
  </p:clrMapOvr>
</p:sld>
</file>

<file path=ppt/slides/slide1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smtClean="0"/>
              <a:t>Fee-Sharing with Non-Lawyers</a:t>
            </a:r>
            <a:endParaRPr lang="en-US" dirty="0"/>
          </a:p>
        </p:txBody>
      </p:sp>
      <p:sp>
        <p:nvSpPr>
          <p:cNvPr id="3" name="Content Placeholder 2" descr="" title=""/>
          <p:cNvSpPr>
            <a:spLocks noGrp="1"/>
          </p:cNvSpPr>
          <p:nvPr>
            <p:ph idx="1"/>
          </p:nvPr>
        </p:nvSpPr>
        <p:spPr>
          <a:xfrm>
            <a:off x="457200" y="2114550"/>
            <a:ext cx="8229600" cy="2362200"/>
          </a:xfrm>
        </p:spPr>
        <p:txBody>
          <a:bodyPr>
            <a:normAutofit/>
          </a:bodyPr>
          <a:lstStyle/>
          <a:p>
            <a:r>
              <a:rPr lang="en-US" dirty="0" smtClean="0"/>
              <a:t>Prohibited by Rule 7.2(b)</a:t>
            </a:r>
          </a:p>
          <a:p>
            <a:r>
              <a:rPr lang="en-US" dirty="0" smtClean="0"/>
              <a:t>May pay reasonable costs of advertising</a:t>
            </a:r>
          </a:p>
          <a:p>
            <a:r>
              <a:rPr lang="en-US" dirty="0" smtClean="0"/>
              <a:t>May pay for services of a qualified lawyer referral service</a:t>
            </a:r>
            <a:endParaRPr lang="en-US" dirty="0"/>
          </a:p>
        </p:txBody>
      </p:sp>
      <p:sp>
        <p:nvSpPr>
          <p:cNvPr id="6" name="TextBox 5" descr="" title=""/>
          <p:cNvSpPr txBox="1"/>
          <p:nvPr/>
        </p:nvSpPr>
        <p:spPr>
          <a:xfrm>
            <a:off x="8458200" y="4552950"/>
            <a:ext cx="609600" cy="307777"/>
          </a:xfrm>
          <a:prstGeom prst="rect">
            <a:avLst/>
          </a:prstGeom>
          <a:noFill/>
        </p:spPr>
        <p:txBody>
          <a:bodyPr wrap="square" rtlCol="0">
            <a:spAutoFit/>
          </a:bodyPr>
          <a:lstStyle/>
          <a:p>
            <a:fld id="{71AA736F-D103-4275-A2CD-CB28A17586E0}" type="slidenum">
              <a:rPr lang="en-US" sz="1400" smtClean="0"/>
              <a:t>11</a:t>
            </a:fld>
            <a:endParaRPr lang="en-US" sz="1400" dirty="0"/>
          </a:p>
        </p:txBody>
      </p:sp>
    </p:spTree>
    <p:extLst>
      <p:ext uri="{BB962C8B-B14F-4D97-AF65-F5344CB8AC3E}">
        <p14:creationId xmlns:p14="http://schemas.microsoft.com/office/powerpoint/2010/main" val="2778786804"/>
      </p:ext>
    </p:extLst>
  </p:cSld>
  <p:clrMapOvr>
    <a:masterClrMapping/>
  </p:clrMapOvr>
</p:sld>
</file>

<file path=ppt/slides/slide1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457200" y="820894"/>
            <a:ext cx="8229600" cy="1598456"/>
          </a:xfrm>
        </p:spPr>
        <p:txBody>
          <a:bodyPr>
            <a:normAutofit fontScale="90000"/>
          </a:bodyPr>
          <a:lstStyle/>
          <a:p>
            <a:r>
              <a:rPr lang="en-US" dirty="0" smtClean="0"/>
              <a:t>Supervision of Subordinate Lawyers and Non-Lawyer Assistants</a:t>
            </a:r>
            <a:endParaRPr lang="en-US" dirty="0"/>
          </a:p>
        </p:txBody>
      </p:sp>
      <p:sp>
        <p:nvSpPr>
          <p:cNvPr id="3" name="Content Placeholder 2" descr="" title=""/>
          <p:cNvSpPr>
            <a:spLocks noGrp="1"/>
          </p:cNvSpPr>
          <p:nvPr>
            <p:ph idx="1"/>
          </p:nvPr>
        </p:nvSpPr>
        <p:spPr>
          <a:xfrm>
            <a:off x="457200" y="2724150"/>
            <a:ext cx="8229600" cy="1752600"/>
          </a:xfrm>
        </p:spPr>
        <p:txBody>
          <a:bodyPr>
            <a:normAutofit fontScale="92500" lnSpcReduction="20000"/>
          </a:bodyPr>
          <a:lstStyle/>
          <a:p>
            <a:r>
              <a:rPr lang="en-US" dirty="0" smtClean="0"/>
              <a:t>Responsibilities addressed in new Rules 5.1 and 5.3</a:t>
            </a:r>
          </a:p>
          <a:p>
            <a:r>
              <a:rPr lang="en-US" dirty="0" smtClean="0"/>
              <a:t>Reasonable steps for reasonable assurance that others comply with rules</a:t>
            </a:r>
            <a:endParaRPr lang="en-US" dirty="0" smtClean="0"/>
          </a:p>
        </p:txBody>
      </p:sp>
      <p:sp>
        <p:nvSpPr>
          <p:cNvPr id="6" name="TextBox 5" descr="" title=""/>
          <p:cNvSpPr txBox="1"/>
          <p:nvPr/>
        </p:nvSpPr>
        <p:spPr>
          <a:xfrm>
            <a:off x="8458200" y="4552950"/>
            <a:ext cx="609600" cy="307777"/>
          </a:xfrm>
          <a:prstGeom prst="rect">
            <a:avLst/>
          </a:prstGeom>
          <a:noFill/>
        </p:spPr>
        <p:txBody>
          <a:bodyPr wrap="square" rtlCol="0">
            <a:spAutoFit/>
          </a:bodyPr>
          <a:lstStyle/>
          <a:p>
            <a:fld id="{71AA736F-D103-4275-A2CD-CB28A17586E0}" type="slidenum">
              <a:rPr lang="en-US" sz="1400" smtClean="0"/>
              <a:t>12</a:t>
            </a:fld>
            <a:endParaRPr lang="en-US" sz="1400" dirty="0"/>
          </a:p>
        </p:txBody>
      </p:sp>
    </p:spTree>
    <p:extLst>
      <p:ext uri="{BB962C8B-B14F-4D97-AF65-F5344CB8AC3E}">
        <p14:creationId xmlns:p14="http://schemas.microsoft.com/office/powerpoint/2010/main" val="1185283981"/>
      </p:ext>
    </p:extLst>
  </p:cSld>
  <p:clrMapOvr>
    <a:masterClrMapping/>
  </p:clrMapOvr>
</p:sld>
</file>

<file path=ppt/slides/slide1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smtClean="0"/>
              <a:t>Poor Conflict Assessment</a:t>
            </a:r>
            <a:endParaRPr lang="en-US" dirty="0"/>
          </a:p>
        </p:txBody>
      </p:sp>
      <p:sp>
        <p:nvSpPr>
          <p:cNvPr id="3" name="Content Placeholder 2" descr="" title=""/>
          <p:cNvSpPr>
            <a:spLocks noGrp="1"/>
          </p:cNvSpPr>
          <p:nvPr>
            <p:ph idx="1"/>
          </p:nvPr>
        </p:nvSpPr>
        <p:spPr>
          <a:xfrm>
            <a:off x="457200" y="2114550"/>
            <a:ext cx="8229600" cy="2362200"/>
          </a:xfrm>
        </p:spPr>
        <p:txBody>
          <a:bodyPr>
            <a:normAutofit fontScale="92500"/>
          </a:bodyPr>
          <a:lstStyle/>
          <a:p>
            <a:r>
              <a:rPr lang="en-US" dirty="0" smtClean="0"/>
              <a:t>Generally governed by Rules 1.7, 1.9, 1.10</a:t>
            </a:r>
          </a:p>
          <a:p>
            <a:r>
              <a:rPr lang="en-US" dirty="0" smtClean="0"/>
              <a:t>Adversity goes beyond just being an adverse party</a:t>
            </a:r>
          </a:p>
          <a:p>
            <a:r>
              <a:rPr lang="en-US" dirty="0" smtClean="0"/>
              <a:t>Screens may not be enough</a:t>
            </a:r>
            <a:endParaRPr lang="en-US" dirty="0"/>
          </a:p>
        </p:txBody>
      </p:sp>
      <p:sp>
        <p:nvSpPr>
          <p:cNvPr id="6" name="TextBox 5" descr="" title=""/>
          <p:cNvSpPr txBox="1"/>
          <p:nvPr/>
        </p:nvSpPr>
        <p:spPr>
          <a:xfrm>
            <a:off x="8458200" y="4552950"/>
            <a:ext cx="609600" cy="307777"/>
          </a:xfrm>
          <a:prstGeom prst="rect">
            <a:avLst/>
          </a:prstGeom>
          <a:noFill/>
        </p:spPr>
        <p:txBody>
          <a:bodyPr wrap="square" rtlCol="0">
            <a:spAutoFit/>
          </a:bodyPr>
          <a:lstStyle/>
          <a:p>
            <a:fld id="{71AA736F-D103-4275-A2CD-CB28A17586E0}" type="slidenum">
              <a:rPr lang="en-US" sz="1400" smtClean="0"/>
              <a:t>13</a:t>
            </a:fld>
            <a:endParaRPr lang="en-US" sz="1400" dirty="0"/>
          </a:p>
        </p:txBody>
      </p:sp>
    </p:spTree>
    <p:extLst>
      <p:ext uri="{BB962C8B-B14F-4D97-AF65-F5344CB8AC3E}">
        <p14:creationId xmlns:p14="http://schemas.microsoft.com/office/powerpoint/2010/main" val="1329727379"/>
      </p:ext>
    </p:extLst>
  </p:cSld>
  <p:clrMapOvr>
    <a:masterClrMapping/>
  </p:clrMapOvr>
</p:sld>
</file>

<file path=ppt/slides/slide1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457200" y="820894"/>
            <a:ext cx="8229600" cy="1065056"/>
          </a:xfrm>
        </p:spPr>
        <p:txBody>
          <a:bodyPr>
            <a:normAutofit fontScale="90000"/>
          </a:bodyPr>
          <a:lstStyle/>
          <a:p>
            <a:r>
              <a:rPr lang="en-US" dirty="0" smtClean="0"/>
              <a:t>Prohibited Discrimination, Harassment, and Retaliation</a:t>
            </a:r>
            <a:endParaRPr lang="en-US" dirty="0"/>
          </a:p>
        </p:txBody>
      </p:sp>
      <p:sp>
        <p:nvSpPr>
          <p:cNvPr id="3" name="Content Placeholder 2" descr="" title=""/>
          <p:cNvSpPr>
            <a:spLocks noGrp="1"/>
          </p:cNvSpPr>
          <p:nvPr>
            <p:ph idx="1"/>
          </p:nvPr>
        </p:nvSpPr>
        <p:spPr>
          <a:xfrm>
            <a:off x="457200" y="2114550"/>
            <a:ext cx="8229600" cy="2362200"/>
          </a:xfrm>
        </p:spPr>
        <p:txBody>
          <a:bodyPr>
            <a:normAutofit/>
          </a:bodyPr>
          <a:lstStyle/>
          <a:p>
            <a:r>
              <a:rPr lang="en-US" dirty="0" smtClean="0"/>
              <a:t>Governed </a:t>
            </a:r>
            <a:r>
              <a:rPr lang="en-US" dirty="0" smtClean="0"/>
              <a:t>by </a:t>
            </a:r>
            <a:r>
              <a:rPr lang="en-US" dirty="0" smtClean="0"/>
              <a:t>Rule 8.4.1</a:t>
            </a:r>
          </a:p>
          <a:p>
            <a:r>
              <a:rPr lang="en-US" dirty="0" smtClean="0"/>
              <a:t>Can manifest itself in many ways</a:t>
            </a:r>
            <a:endParaRPr lang="en-US" dirty="0"/>
          </a:p>
        </p:txBody>
      </p:sp>
      <p:sp>
        <p:nvSpPr>
          <p:cNvPr id="6" name="TextBox 5" descr="" title=""/>
          <p:cNvSpPr txBox="1"/>
          <p:nvPr/>
        </p:nvSpPr>
        <p:spPr>
          <a:xfrm>
            <a:off x="8458200" y="4552950"/>
            <a:ext cx="609600" cy="307777"/>
          </a:xfrm>
          <a:prstGeom prst="rect">
            <a:avLst/>
          </a:prstGeom>
          <a:noFill/>
        </p:spPr>
        <p:txBody>
          <a:bodyPr wrap="square" rtlCol="0">
            <a:spAutoFit/>
          </a:bodyPr>
          <a:lstStyle/>
          <a:p>
            <a:fld id="{71AA736F-D103-4275-A2CD-CB28A17586E0}" type="slidenum">
              <a:rPr lang="en-US" sz="1400" smtClean="0"/>
              <a:t>14</a:t>
            </a:fld>
            <a:endParaRPr lang="en-US" sz="1400" dirty="0"/>
          </a:p>
        </p:txBody>
      </p:sp>
    </p:spTree>
    <p:extLst>
      <p:ext uri="{BB962C8B-B14F-4D97-AF65-F5344CB8AC3E}">
        <p14:creationId xmlns:p14="http://schemas.microsoft.com/office/powerpoint/2010/main" val="2344044194"/>
      </p:ext>
    </p:extLst>
  </p:cSld>
  <p:clrMapOvr>
    <a:masterClrMapping/>
  </p:clrMapOvr>
</p:sld>
</file>

<file path=ppt/slides/slide15.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sz="4000" b="1" dirty="0"/>
              <a:t>Questions?</a:t>
            </a:r>
          </a:p>
        </p:txBody>
      </p:sp>
      <p:pic>
        <p:nvPicPr>
          <p:cNvPr id="8" name="Picture 7" descr="" titl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70248" y="0"/>
            <a:ext cx="4191000" cy="2095500"/>
          </a:xfrm>
          <a:prstGeom prst="rect">
            <a:avLst/>
          </a:prstGeom>
        </p:spPr>
      </p:pic>
      <p:sp>
        <p:nvSpPr>
          <p:cNvPr id="9" name="TextBox 8" descr="" title=""/>
          <p:cNvSpPr txBox="1"/>
          <p:nvPr/>
        </p:nvSpPr>
        <p:spPr>
          <a:xfrm>
            <a:off x="8458200" y="4552950"/>
            <a:ext cx="609600" cy="307777"/>
          </a:xfrm>
          <a:prstGeom prst="rect">
            <a:avLst/>
          </a:prstGeom>
          <a:noFill/>
        </p:spPr>
        <p:txBody>
          <a:bodyPr wrap="square" rtlCol="0">
            <a:spAutoFit/>
          </a:bodyPr>
          <a:lstStyle/>
          <a:p>
            <a:fld id="{71AA736F-D103-4275-A2CD-CB28A17586E0}" type="slidenum">
              <a:rPr lang="en-US" sz="1400" smtClean="0"/>
              <a:t>15</a:t>
            </a:fld>
            <a:endParaRPr lang="en-US" sz="1400" dirty="0"/>
          </a:p>
        </p:txBody>
      </p:sp>
      <p:sp>
        <p:nvSpPr>
          <p:cNvPr id="10" name="Content Placeholder 2" descr="" title=""/>
          <p:cNvSpPr>
            <a:spLocks noGrp="1"/>
          </p:cNvSpPr>
          <p:nvPr>
            <p:ph idx="1"/>
          </p:nvPr>
        </p:nvSpPr>
        <p:spPr>
          <a:xfrm>
            <a:off x="609600" y="1799582"/>
            <a:ext cx="8229600" cy="2753368"/>
          </a:xfrm>
        </p:spPr>
        <p:txBody>
          <a:bodyPr>
            <a:normAutofit fontScale="70000" lnSpcReduction="20000"/>
          </a:bodyPr>
          <a:lstStyle/>
          <a:p>
            <a:pPr marL="0" indent="0">
              <a:buNone/>
            </a:pPr>
            <a:r>
              <a:rPr lang="en-US" sz="2700" b="1" dirty="0"/>
              <a:t>Please contact Heather L. </a:t>
            </a:r>
            <a:r>
              <a:rPr lang="en-US" sz="2700" b="1" dirty="0" smtClean="0"/>
              <a:t>Rosing or David M. Majchrzak:</a:t>
            </a:r>
            <a:endParaRPr lang="en-US" sz="2700" b="1" dirty="0"/>
          </a:p>
          <a:p>
            <a:pPr marL="0" indent="0">
              <a:buNone/>
            </a:pPr>
            <a:endParaRPr lang="en-US" sz="2700" dirty="0"/>
          </a:p>
          <a:p>
            <a:pPr marL="274320" indent="0">
              <a:lnSpc>
                <a:spcPct val="150000"/>
              </a:lnSpc>
              <a:spcBef>
                <a:spcPts val="0"/>
              </a:spcBef>
              <a:buNone/>
            </a:pPr>
            <a:r>
              <a:rPr lang="en-US" sz="2700" dirty="0" smtClean="0">
                <a:latin typeface="Wingdings" charset="2"/>
                <a:cs typeface="Wingdings" charset="2"/>
              </a:rPr>
              <a:t>*	</a:t>
            </a:r>
            <a:r>
              <a:rPr lang="en-US" sz="2700" dirty="0" smtClean="0">
                <a:hlinkClick r:id="rId4"/>
              </a:rPr>
              <a:t>hrosing@klinedinstlaw.com</a:t>
            </a:r>
            <a:r>
              <a:rPr lang="en-US" sz="2700" dirty="0" smtClean="0"/>
              <a:t> </a:t>
            </a:r>
            <a:endParaRPr lang="en-US" sz="2700" dirty="0"/>
          </a:p>
          <a:p>
            <a:pPr marL="274320" indent="0">
              <a:lnSpc>
                <a:spcPct val="150000"/>
              </a:lnSpc>
              <a:spcBef>
                <a:spcPts val="0"/>
              </a:spcBef>
              <a:buNone/>
            </a:pPr>
            <a:r>
              <a:rPr lang="en-US" sz="2700" dirty="0">
                <a:latin typeface="Wingdings" charset="2"/>
                <a:cs typeface="Wingdings" charset="2"/>
              </a:rPr>
              <a:t>*	</a:t>
            </a:r>
            <a:r>
              <a:rPr lang="en-US" sz="2700" dirty="0" smtClean="0">
                <a:hlinkClick r:id="rId5"/>
              </a:rPr>
              <a:t>dmajchrzak@klinedinstlaw.com</a:t>
            </a:r>
            <a:r>
              <a:rPr lang="en-US" sz="2700" dirty="0" smtClean="0"/>
              <a:t> </a:t>
            </a:r>
            <a:endParaRPr lang="en-US" sz="2700" dirty="0"/>
          </a:p>
          <a:p>
            <a:pPr marL="274320" indent="0">
              <a:lnSpc>
                <a:spcPct val="150000"/>
              </a:lnSpc>
              <a:spcBef>
                <a:spcPts val="0"/>
              </a:spcBef>
              <a:buNone/>
            </a:pPr>
            <a:r>
              <a:rPr lang="en-US" sz="2700" dirty="0" smtClean="0">
                <a:latin typeface="Wingdings" charset="2"/>
                <a:cs typeface="Wingdings" charset="2"/>
              </a:rPr>
              <a:t>(</a:t>
            </a:r>
            <a:r>
              <a:rPr lang="en-US" sz="2700" dirty="0"/>
              <a:t>	(619) 239-8131</a:t>
            </a:r>
          </a:p>
          <a:p>
            <a:pPr marL="274320" indent="0">
              <a:lnSpc>
                <a:spcPct val="150000"/>
              </a:lnSpc>
              <a:spcBef>
                <a:spcPts val="0"/>
              </a:spcBef>
              <a:buNone/>
            </a:pPr>
            <a:r>
              <a:rPr lang="en-US" sz="2700" dirty="0">
                <a:latin typeface="Wingdings" charset="2"/>
                <a:cs typeface="Wingdings" charset="2"/>
              </a:rPr>
              <a:t>:	</a:t>
            </a:r>
            <a:r>
              <a:rPr lang="en-US" sz="2700" dirty="0">
                <a:hlinkClick r:id="rId6"/>
              </a:rPr>
              <a:t>www.klinedinstlaw.com</a:t>
            </a:r>
            <a:r>
              <a:rPr lang="en-US" sz="2700" dirty="0"/>
              <a:t> </a:t>
            </a:r>
          </a:p>
          <a:p>
            <a:pPr marL="0" indent="0">
              <a:spcBef>
                <a:spcPts val="0"/>
              </a:spcBef>
              <a:buNone/>
            </a:pPr>
            <a:endParaRPr lang="en-US" sz="2700" dirty="0"/>
          </a:p>
          <a:p>
            <a:pPr marL="0" indent="0">
              <a:buNone/>
            </a:pPr>
            <a:r>
              <a:rPr lang="en-US" sz="2700" dirty="0"/>
              <a:t>  Thank you for your time!</a:t>
            </a:r>
          </a:p>
        </p:txBody>
      </p:sp>
    </p:spTree>
    <p:extLst>
      <p:ext uri="{BB962C8B-B14F-4D97-AF65-F5344CB8AC3E}">
        <p14:creationId xmlns:p14="http://schemas.microsoft.com/office/powerpoint/2010/main" val="4015286094"/>
      </p:ext>
    </p:extLst>
  </p:cSld>
  <p:clrMapOvr>
    <a:masterClrMapping/>
  </p:clrMapOvr>
</p:sld>
</file>

<file path=ppt/slides/slide2.xml><?xml version="1.0" encoding="utf-8"?>
<p:sld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Content Placeholder 2" descr="" title=""/>
          <p:cNvSpPr>
            <a:spLocks noGrp="1"/>
          </p:cNvSpPr>
          <p:nvPr>
            <p:ph idx="1"/>
          </p:nvPr>
        </p:nvSpPr>
        <p:spPr>
          <a:xfrm>
            <a:off x="3200400" y="742950"/>
            <a:ext cx="5715000" cy="4191000"/>
          </a:xfrm>
        </p:spPr>
        <p:txBody>
          <a:bodyPr>
            <a:noAutofit/>
          </a:bodyPr>
          <a:lstStyle/>
          <a:p>
            <a:pPr marL="0" indent="0" algn="just">
              <a:spcBef>
                <a:spcPts val="0"/>
              </a:spcBef>
              <a:buNone/>
            </a:pPr>
            <a:r>
              <a:rPr lang="en-US" sz="1200" b="1" dirty="0"/>
              <a:t>Heather L. Rosing</a:t>
            </a:r>
            <a:r>
              <a:rPr lang="en-US" sz="1200" dirty="0"/>
              <a:t> is a shareholder and CFO for Klinedinst PC in San Diego. A graduate of the University of Illinois and Northwestern University School of Law, she is Chairperson of the firm’s Professional Liability Team, which litigates complex malpractice and fraud cases and advises in the areas of ethics and risk management.  </a:t>
            </a:r>
          </a:p>
          <a:p>
            <a:pPr marL="0" indent="0" algn="just">
              <a:spcBef>
                <a:spcPts val="0"/>
              </a:spcBef>
              <a:buNone/>
            </a:pPr>
            <a:endParaRPr lang="en-US" sz="1200" dirty="0"/>
          </a:p>
          <a:p>
            <a:pPr marL="0" indent="0" algn="just">
              <a:spcBef>
                <a:spcPts val="0"/>
              </a:spcBef>
              <a:buNone/>
            </a:pPr>
            <a:r>
              <a:rPr lang="en-US" sz="1200" dirty="0"/>
              <a:t>During her four year tenure on the State Bar of California’s Board of Trustees (2011-2015), Ms. Rosing served as Vice-President, Treasurer, and Chairperson of the Regulations, Admissions, and Discipline Oversight Committee. In 2008, she was President of the San Diego County Bar Association, where she established a nationally recognized pro bono program to assist active duty military personnel under the </a:t>
            </a:r>
            <a:r>
              <a:rPr lang="en-US" sz="1200" dirty="0" err="1"/>
              <a:t>Servicemembers</a:t>
            </a:r>
            <a:r>
              <a:rPr lang="en-US" sz="1200" dirty="0"/>
              <a:t> Civil Relief Act, and spearheaded a Civility, Integrity, and Professionalism campaign. A certified specialist in legal malpractice and a former member of the ABA Standing Committee on Lawyers’ Professional Liability, Ms. Rosing donates much of her time to speaking and teaching free of charge on ethics and professionalism across the state and country. Also the recipient of numerous accolades, Ms. Rosing was most recently awarded Lawyer of the Year by the San Diego Defense Lawyers (2015), the Exemplary Service Award by the San Diego Volunteer Lawyer Program (2014), and # 1 Attorney in San Diego County by </a:t>
            </a:r>
            <a:r>
              <a:rPr lang="en-US" sz="1200" i="1" dirty="0"/>
              <a:t>Southern California Super Lawyers® </a:t>
            </a:r>
            <a:r>
              <a:rPr lang="en-US" sz="1200" dirty="0"/>
              <a:t>(2014).</a:t>
            </a:r>
          </a:p>
        </p:txBody>
      </p:sp>
      <p:pic>
        <p:nvPicPr>
          <p:cNvPr id="5" name="Picture 4" descr="" titl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914400"/>
            <a:ext cx="2068286" cy="2895600"/>
          </a:xfrm>
          <a:prstGeom prst="rect">
            <a:avLst/>
          </a:prstGeom>
          <a:effectLst>
            <a:outerShdw blurRad="292100" dist="139700" dir="2700000" algn="ctr" rotWithShape="0">
              <a:srgbClr val="000000">
                <a:alpha val="65000"/>
              </a:srgbClr>
            </a:outerShdw>
          </a:effectLst>
        </p:spPr>
      </p:pic>
      <p:sp>
        <p:nvSpPr>
          <p:cNvPr id="6" name="TextBox 5" descr="" title=""/>
          <p:cNvSpPr txBox="1"/>
          <p:nvPr/>
        </p:nvSpPr>
        <p:spPr>
          <a:xfrm>
            <a:off x="8458200" y="4552950"/>
            <a:ext cx="609600" cy="307777"/>
          </a:xfrm>
          <a:prstGeom prst="rect">
            <a:avLst/>
          </a:prstGeom>
          <a:noFill/>
        </p:spPr>
        <p:txBody>
          <a:bodyPr wrap="square" rtlCol="0">
            <a:spAutoFit/>
          </a:bodyPr>
          <a:lstStyle/>
          <a:p>
            <a:r>
              <a:rPr lang="en-US" sz="1400" dirty="0"/>
              <a:t>2</a:t>
            </a:r>
          </a:p>
        </p:txBody>
      </p:sp>
    </p:spTree>
    <p:extLst>
      <p:ext uri="{BB962C8B-B14F-4D97-AF65-F5344CB8AC3E}">
        <p14:creationId xmlns:p14="http://schemas.microsoft.com/office/powerpoint/2010/main" val="898269063"/>
      </p:ext>
    </p:extLst>
  </p:cSld>
  <p:clrMapOvr>
    <a:masterClrMapping/>
  </p:clrMapOvr>
</p:sld>
</file>

<file path=ppt/slides/slide3.xml><?xml version="1.0" encoding="utf-8"?>
<p:sld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Content Placeholder 2" descr="" title=""/>
          <p:cNvSpPr>
            <a:spLocks noGrp="1"/>
          </p:cNvSpPr>
          <p:nvPr>
            <p:ph idx="1"/>
          </p:nvPr>
        </p:nvSpPr>
        <p:spPr>
          <a:xfrm>
            <a:off x="3200400" y="742950"/>
            <a:ext cx="5715000" cy="4191000"/>
          </a:xfrm>
        </p:spPr>
        <p:txBody>
          <a:bodyPr>
            <a:noAutofit/>
          </a:bodyPr>
          <a:lstStyle/>
          <a:p>
            <a:pPr marL="0" indent="0" algn="just">
              <a:spcBef>
                <a:spcPts val="0"/>
              </a:spcBef>
              <a:buNone/>
            </a:pPr>
            <a:r>
              <a:rPr lang="en-US" sz="1400" b="1" dirty="0" smtClean="0"/>
              <a:t>David M. Majchrzak </a:t>
            </a:r>
            <a:r>
              <a:rPr lang="en-US" sz="1400" dirty="0" smtClean="0"/>
              <a:t>is </a:t>
            </a:r>
            <a:r>
              <a:rPr lang="en-US" sz="1400" dirty="0"/>
              <a:t>a shareholder </a:t>
            </a:r>
            <a:r>
              <a:rPr lang="en-US" sz="1400" dirty="0" smtClean="0"/>
              <a:t>with </a:t>
            </a:r>
            <a:r>
              <a:rPr lang="en-US" sz="1400" dirty="0"/>
              <a:t>Klinedinst </a:t>
            </a:r>
            <a:r>
              <a:rPr lang="en-US" sz="1400" dirty="0" smtClean="0"/>
              <a:t>PC. He </a:t>
            </a:r>
            <a:r>
              <a:rPr lang="en-US" sz="1400" dirty="0"/>
              <a:t>is certified by the State Bar of California as a specialist in legal malpractice law, and has been rate AV-Preeminent by Martindale-Hubbell. He is active within the legal community, serving as co-chair of California Lawyers Association’s Ethics Steering Committee, the immediate past chair of the San Diego County Bar Association’s Legal Ethics Committee, Secretary for both the Association of Discipline Defense Counsel and the San Diego County Bar Association. He recently completed service as a three-year member of the State Bar’s Committee on Professional Responsibility and Conduct, and chair of its outreach committee. In 2015, Dave revived the then-abandoned Ethics Quarterly, and has continued as one of its two editors. Dave has also been active within the American Inns of Court, having served for four years as president of the William L. Todd, Jr. chapter and two years on the national program awards committee. Likewise, he is active within the Association of Professional Responsibility Lawyers, having </a:t>
            </a:r>
            <a:r>
              <a:rPr lang="en-US" sz="1400" dirty="0" smtClean="0"/>
              <a:t>chaired and served </a:t>
            </a:r>
            <a:r>
              <a:rPr lang="en-US" sz="1400" dirty="0"/>
              <a:t>on multiple committees.</a:t>
            </a:r>
            <a:r>
              <a:rPr lang="en-US" sz="1200" dirty="0"/>
              <a:t> </a:t>
            </a:r>
          </a:p>
        </p:txBody>
      </p:sp>
      <p:sp>
        <p:nvSpPr>
          <p:cNvPr id="6" name="TextBox 5" descr="" title=""/>
          <p:cNvSpPr txBox="1"/>
          <p:nvPr/>
        </p:nvSpPr>
        <p:spPr>
          <a:xfrm>
            <a:off x="8458200" y="4552950"/>
            <a:ext cx="609600" cy="307777"/>
          </a:xfrm>
          <a:prstGeom prst="rect">
            <a:avLst/>
          </a:prstGeom>
          <a:noFill/>
        </p:spPr>
        <p:txBody>
          <a:bodyPr wrap="square" rtlCol="0">
            <a:spAutoFit/>
          </a:bodyPr>
          <a:lstStyle/>
          <a:p>
            <a:r>
              <a:rPr lang="en-US" sz="1400" dirty="0"/>
              <a:t>2</a:t>
            </a:r>
          </a:p>
        </p:txBody>
      </p:sp>
      <p:pic>
        <p:nvPicPr>
          <p:cNvPr id="2" name="Picture 1" descr="" titl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819150"/>
            <a:ext cx="2286000" cy="3200400"/>
          </a:xfrm>
          <a:prstGeom prst="rect">
            <a:avLst/>
          </a:prstGeom>
        </p:spPr>
      </p:pic>
    </p:spTree>
    <p:extLst>
      <p:ext uri="{BB962C8B-B14F-4D97-AF65-F5344CB8AC3E}">
        <p14:creationId xmlns:p14="http://schemas.microsoft.com/office/powerpoint/2010/main" val="2846555351"/>
      </p:ext>
    </p:extLst>
  </p:cSld>
  <p:clrMapOvr>
    <a:masterClrMapping/>
  </p:clrMapOvr>
</p:sld>
</file>

<file path=ppt/slides/slide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457200" y="820894"/>
            <a:ext cx="8229600" cy="1141256"/>
          </a:xfrm>
        </p:spPr>
        <p:txBody>
          <a:bodyPr>
            <a:noAutofit/>
          </a:bodyPr>
          <a:lstStyle/>
          <a:p>
            <a:pPr>
              <a:lnSpc>
                <a:spcPct val="100000"/>
              </a:lnSpc>
            </a:pPr>
            <a:r>
              <a:rPr lang="en-US" sz="3600" dirty="0" smtClean="0"/>
              <a:t>California Lawyers Association Update</a:t>
            </a:r>
            <a:endParaRPr lang="en-US" sz="3600" dirty="0"/>
          </a:p>
        </p:txBody>
      </p:sp>
      <p:sp>
        <p:nvSpPr>
          <p:cNvPr id="3" name="Content Placeholder 2" descr="" title=""/>
          <p:cNvSpPr>
            <a:spLocks noGrp="1"/>
          </p:cNvSpPr>
          <p:nvPr>
            <p:ph idx="1"/>
          </p:nvPr>
        </p:nvSpPr>
        <p:spPr>
          <a:xfrm>
            <a:off x="457200" y="2724150"/>
            <a:ext cx="8229600" cy="1752600"/>
          </a:xfrm>
        </p:spPr>
        <p:txBody>
          <a:bodyPr>
            <a:normAutofit/>
          </a:bodyPr>
          <a:lstStyle/>
          <a:p>
            <a:pPr marL="0" indent="0">
              <a:buNone/>
            </a:pPr>
            <a:endParaRPr lang="en-US" sz="2900" dirty="0"/>
          </a:p>
        </p:txBody>
      </p:sp>
      <p:sp>
        <p:nvSpPr>
          <p:cNvPr id="4" name="TextBox 3" descr="" title=""/>
          <p:cNvSpPr txBox="1"/>
          <p:nvPr/>
        </p:nvSpPr>
        <p:spPr>
          <a:xfrm>
            <a:off x="8458200" y="4552950"/>
            <a:ext cx="609600" cy="307777"/>
          </a:xfrm>
          <a:prstGeom prst="rect">
            <a:avLst/>
          </a:prstGeom>
          <a:noFill/>
        </p:spPr>
        <p:txBody>
          <a:bodyPr wrap="square" rtlCol="0">
            <a:spAutoFit/>
          </a:bodyPr>
          <a:lstStyle/>
          <a:p>
            <a:fld id="{71AA736F-D103-4275-A2CD-CB28A17586E0}" type="slidenum">
              <a:rPr lang="en-US" sz="1400" smtClean="0"/>
              <a:t>4</a:t>
            </a:fld>
            <a:endParaRPr lang="en-US" sz="1400" dirty="0"/>
          </a:p>
        </p:txBody>
      </p:sp>
    </p:spTree>
    <p:extLst>
      <p:ext uri="{BB962C8B-B14F-4D97-AF65-F5344CB8AC3E}">
        <p14:creationId xmlns:p14="http://schemas.microsoft.com/office/powerpoint/2010/main" val="3169921192"/>
      </p:ext>
    </p:extLst>
  </p:cSld>
  <p:clrMapOvr>
    <a:masterClrMapping/>
  </p:clrMapOvr>
</p:sld>
</file>

<file path=ppt/slides/slide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457200" y="820894"/>
            <a:ext cx="8229600" cy="1065056"/>
          </a:xfrm>
        </p:spPr>
        <p:txBody>
          <a:bodyPr>
            <a:normAutofit fontScale="90000"/>
          </a:bodyPr>
          <a:lstStyle/>
          <a:p>
            <a:r>
              <a:rPr lang="en-US" dirty="0" smtClean="0"/>
              <a:t>Failure to Keep Accurate Accounting</a:t>
            </a:r>
            <a:endParaRPr lang="en-US" dirty="0"/>
          </a:p>
        </p:txBody>
      </p:sp>
      <p:sp>
        <p:nvSpPr>
          <p:cNvPr id="3" name="Content Placeholder 2" descr="" title=""/>
          <p:cNvSpPr>
            <a:spLocks noGrp="1"/>
          </p:cNvSpPr>
          <p:nvPr>
            <p:ph idx="1"/>
          </p:nvPr>
        </p:nvSpPr>
        <p:spPr>
          <a:xfrm>
            <a:off x="457200" y="2114550"/>
            <a:ext cx="8229600" cy="2362200"/>
          </a:xfrm>
        </p:spPr>
        <p:txBody>
          <a:bodyPr>
            <a:normAutofit/>
          </a:bodyPr>
          <a:lstStyle/>
          <a:p>
            <a:r>
              <a:rPr lang="en-US" dirty="0" smtClean="0"/>
              <a:t>Mandated by Rule 1.15</a:t>
            </a:r>
          </a:p>
          <a:p>
            <a:r>
              <a:rPr lang="en-US" dirty="0" smtClean="0"/>
              <a:t>Specific document requirements set forth in standard</a:t>
            </a:r>
          </a:p>
          <a:p>
            <a:r>
              <a:rPr lang="en-US" dirty="0" smtClean="0"/>
              <a:t>Exemplars included in State Bar handbook</a:t>
            </a:r>
            <a:endParaRPr lang="en-US" dirty="0"/>
          </a:p>
        </p:txBody>
      </p:sp>
      <p:sp>
        <p:nvSpPr>
          <p:cNvPr id="6" name="TextBox 5" descr="" title=""/>
          <p:cNvSpPr txBox="1"/>
          <p:nvPr/>
        </p:nvSpPr>
        <p:spPr>
          <a:xfrm>
            <a:off x="8458200" y="4552950"/>
            <a:ext cx="609600" cy="307777"/>
          </a:xfrm>
          <a:prstGeom prst="rect">
            <a:avLst/>
          </a:prstGeom>
          <a:noFill/>
        </p:spPr>
        <p:txBody>
          <a:bodyPr wrap="square" rtlCol="0">
            <a:spAutoFit/>
          </a:bodyPr>
          <a:lstStyle/>
          <a:p>
            <a:fld id="{71AA736F-D103-4275-A2CD-CB28A17586E0}" type="slidenum">
              <a:rPr lang="en-US" sz="1400" smtClean="0"/>
              <a:t>5</a:t>
            </a:fld>
            <a:endParaRPr lang="en-US" sz="1400" dirty="0"/>
          </a:p>
        </p:txBody>
      </p:sp>
    </p:spTree>
    <p:extLst>
      <p:ext uri="{BB962C8B-B14F-4D97-AF65-F5344CB8AC3E}">
        <p14:creationId xmlns:p14="http://schemas.microsoft.com/office/powerpoint/2010/main" val="1984221117"/>
      </p:ext>
    </p:extLst>
  </p:cSld>
  <p:clrMapOvr>
    <a:masterClrMapping/>
  </p:clrMapOvr>
</p:sld>
</file>

<file path=ppt/slides/slide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457200" y="820894"/>
            <a:ext cx="8229600" cy="1065056"/>
          </a:xfrm>
        </p:spPr>
        <p:txBody>
          <a:bodyPr>
            <a:normAutofit fontScale="90000"/>
          </a:bodyPr>
          <a:lstStyle/>
          <a:p>
            <a:r>
              <a:rPr lang="en-US" dirty="0" smtClean="0"/>
              <a:t>Engaging in Business Transactions with Clients</a:t>
            </a:r>
            <a:endParaRPr lang="en-US" dirty="0"/>
          </a:p>
        </p:txBody>
      </p:sp>
      <p:sp>
        <p:nvSpPr>
          <p:cNvPr id="3" name="Content Placeholder 2" descr="" title=""/>
          <p:cNvSpPr>
            <a:spLocks noGrp="1"/>
          </p:cNvSpPr>
          <p:nvPr>
            <p:ph idx="1"/>
          </p:nvPr>
        </p:nvSpPr>
        <p:spPr>
          <a:xfrm>
            <a:off x="457200" y="2114550"/>
            <a:ext cx="8229600" cy="2362200"/>
          </a:xfrm>
        </p:spPr>
        <p:txBody>
          <a:bodyPr>
            <a:normAutofit fontScale="85000" lnSpcReduction="20000"/>
          </a:bodyPr>
          <a:lstStyle/>
          <a:p>
            <a:r>
              <a:rPr lang="en-US" dirty="0" smtClean="0"/>
              <a:t>Governed </a:t>
            </a:r>
            <a:r>
              <a:rPr lang="en-US" dirty="0" smtClean="0"/>
              <a:t>by Rule </a:t>
            </a:r>
            <a:r>
              <a:rPr lang="en-US" dirty="0" smtClean="0"/>
              <a:t>1.8.1</a:t>
            </a:r>
          </a:p>
          <a:p>
            <a:r>
              <a:rPr lang="en-US" dirty="0" smtClean="0"/>
              <a:t>Understand when the rule is implicated</a:t>
            </a:r>
          </a:p>
          <a:p>
            <a:r>
              <a:rPr lang="en-US" dirty="0" smtClean="0"/>
              <a:t>Make sure the deal is fair and reasonable to the client</a:t>
            </a:r>
          </a:p>
          <a:p>
            <a:r>
              <a:rPr lang="en-US" dirty="0" smtClean="0"/>
              <a:t>Make sure the client has access to independent advice and provides informed written consent</a:t>
            </a:r>
            <a:endParaRPr lang="en-US" dirty="0" smtClean="0"/>
          </a:p>
        </p:txBody>
      </p:sp>
      <p:sp>
        <p:nvSpPr>
          <p:cNvPr id="6" name="TextBox 5" descr="" title=""/>
          <p:cNvSpPr txBox="1"/>
          <p:nvPr/>
        </p:nvSpPr>
        <p:spPr>
          <a:xfrm>
            <a:off x="8458200" y="4552950"/>
            <a:ext cx="609600" cy="307777"/>
          </a:xfrm>
          <a:prstGeom prst="rect">
            <a:avLst/>
          </a:prstGeom>
          <a:noFill/>
        </p:spPr>
        <p:txBody>
          <a:bodyPr wrap="square" rtlCol="0">
            <a:spAutoFit/>
          </a:bodyPr>
          <a:lstStyle/>
          <a:p>
            <a:fld id="{71AA736F-D103-4275-A2CD-CB28A17586E0}" type="slidenum">
              <a:rPr lang="en-US" sz="1400" smtClean="0"/>
              <a:t>6</a:t>
            </a:fld>
            <a:endParaRPr lang="en-US" sz="1400" dirty="0"/>
          </a:p>
        </p:txBody>
      </p:sp>
    </p:spTree>
    <p:extLst>
      <p:ext uri="{BB962C8B-B14F-4D97-AF65-F5344CB8AC3E}">
        <p14:creationId xmlns:p14="http://schemas.microsoft.com/office/powerpoint/2010/main" val="3639522409"/>
      </p:ext>
    </p:extLst>
  </p:cSld>
  <p:clrMapOvr>
    <a:masterClrMapping/>
  </p:clrMapOvr>
</p:sld>
</file>

<file path=ppt/slides/slide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smtClean="0"/>
              <a:t>Failure to Communicate</a:t>
            </a:r>
            <a:endParaRPr lang="en-US" dirty="0"/>
          </a:p>
        </p:txBody>
      </p:sp>
      <p:sp>
        <p:nvSpPr>
          <p:cNvPr id="3" name="Content Placeholder 2" descr="" title=""/>
          <p:cNvSpPr>
            <a:spLocks noGrp="1"/>
          </p:cNvSpPr>
          <p:nvPr>
            <p:ph idx="1"/>
          </p:nvPr>
        </p:nvSpPr>
        <p:spPr>
          <a:xfrm>
            <a:off x="457200" y="2114550"/>
            <a:ext cx="8229600" cy="2362200"/>
          </a:xfrm>
        </p:spPr>
        <p:txBody>
          <a:bodyPr>
            <a:normAutofit/>
          </a:bodyPr>
          <a:lstStyle/>
          <a:p>
            <a:r>
              <a:rPr lang="en-US" dirty="0" smtClean="0"/>
              <a:t>Mandated by Rule 1.4</a:t>
            </a:r>
          </a:p>
          <a:p>
            <a:r>
              <a:rPr lang="en-US" dirty="0" smtClean="0"/>
              <a:t>Must discuss means to be employed</a:t>
            </a:r>
          </a:p>
          <a:p>
            <a:r>
              <a:rPr lang="en-US" dirty="0" smtClean="0"/>
              <a:t>Must communicate significant developments</a:t>
            </a:r>
            <a:endParaRPr lang="en-US" dirty="0"/>
          </a:p>
        </p:txBody>
      </p:sp>
      <p:sp>
        <p:nvSpPr>
          <p:cNvPr id="6" name="TextBox 5" descr="" title=""/>
          <p:cNvSpPr txBox="1"/>
          <p:nvPr/>
        </p:nvSpPr>
        <p:spPr>
          <a:xfrm>
            <a:off x="8458200" y="4552950"/>
            <a:ext cx="609600" cy="307777"/>
          </a:xfrm>
          <a:prstGeom prst="rect">
            <a:avLst/>
          </a:prstGeom>
          <a:noFill/>
        </p:spPr>
        <p:txBody>
          <a:bodyPr wrap="square" rtlCol="0">
            <a:spAutoFit/>
          </a:bodyPr>
          <a:lstStyle/>
          <a:p>
            <a:fld id="{71AA736F-D103-4275-A2CD-CB28A17586E0}" type="slidenum">
              <a:rPr lang="en-US" sz="1400" smtClean="0"/>
              <a:t>7</a:t>
            </a:fld>
            <a:endParaRPr lang="en-US" sz="1400" dirty="0"/>
          </a:p>
        </p:txBody>
      </p:sp>
    </p:spTree>
    <p:extLst>
      <p:ext uri="{BB962C8B-B14F-4D97-AF65-F5344CB8AC3E}">
        <p14:creationId xmlns:p14="http://schemas.microsoft.com/office/powerpoint/2010/main" val="1969043512"/>
      </p:ext>
    </p:extLst>
  </p:cSld>
  <p:clrMapOvr>
    <a:masterClrMapping/>
  </p:clrMapOvr>
</p:sld>
</file>

<file path=ppt/slides/slide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457200" y="1428750"/>
            <a:ext cx="8229600" cy="76200"/>
          </a:xfrm>
        </p:spPr>
        <p:txBody>
          <a:bodyPr>
            <a:normAutofit fontScale="90000"/>
          </a:bodyPr>
          <a:lstStyle/>
          <a:p>
            <a:r>
              <a:rPr lang="en-US" dirty="0" smtClean="0"/>
              <a:t>Failure to </a:t>
            </a:r>
            <a:r>
              <a:rPr lang="en-US" dirty="0" smtClean="0"/>
              <a:t>Produce File in the Correct Format or Prompt Manner</a:t>
            </a:r>
            <a:endParaRPr lang="en-US" dirty="0"/>
          </a:p>
        </p:txBody>
      </p:sp>
      <p:sp>
        <p:nvSpPr>
          <p:cNvPr id="3" name="Content Placeholder 2" descr="" title=""/>
          <p:cNvSpPr>
            <a:spLocks noGrp="1"/>
          </p:cNvSpPr>
          <p:nvPr>
            <p:ph idx="1"/>
          </p:nvPr>
        </p:nvSpPr>
        <p:spPr>
          <a:xfrm>
            <a:off x="457200" y="2495550"/>
            <a:ext cx="8229600" cy="1981200"/>
          </a:xfrm>
        </p:spPr>
        <p:txBody>
          <a:bodyPr>
            <a:normAutofit/>
          </a:bodyPr>
          <a:lstStyle/>
          <a:p>
            <a:r>
              <a:rPr lang="en-US" dirty="0" smtClean="0"/>
              <a:t>Governed </a:t>
            </a:r>
            <a:r>
              <a:rPr lang="en-US" dirty="0" smtClean="0"/>
              <a:t>by Rule </a:t>
            </a:r>
            <a:r>
              <a:rPr lang="en-US" dirty="0" smtClean="0"/>
              <a:t>1.16(d)</a:t>
            </a:r>
          </a:p>
          <a:p>
            <a:r>
              <a:rPr lang="en-US" dirty="0" smtClean="0"/>
              <a:t>Understand what constitutes “client materials and property”</a:t>
            </a:r>
            <a:endParaRPr lang="en-US" dirty="0" smtClean="0"/>
          </a:p>
        </p:txBody>
      </p:sp>
      <p:sp>
        <p:nvSpPr>
          <p:cNvPr id="6" name="TextBox 5" descr="" title=""/>
          <p:cNvSpPr txBox="1"/>
          <p:nvPr/>
        </p:nvSpPr>
        <p:spPr>
          <a:xfrm>
            <a:off x="8458200" y="4552950"/>
            <a:ext cx="609600" cy="307777"/>
          </a:xfrm>
          <a:prstGeom prst="rect">
            <a:avLst/>
          </a:prstGeom>
          <a:noFill/>
        </p:spPr>
        <p:txBody>
          <a:bodyPr wrap="square" rtlCol="0">
            <a:spAutoFit/>
          </a:bodyPr>
          <a:lstStyle/>
          <a:p>
            <a:fld id="{71AA736F-D103-4275-A2CD-CB28A17586E0}" type="slidenum">
              <a:rPr lang="en-US" sz="1400" smtClean="0"/>
              <a:t>8</a:t>
            </a:fld>
            <a:endParaRPr lang="en-US" sz="1400" dirty="0"/>
          </a:p>
        </p:txBody>
      </p:sp>
    </p:spTree>
    <p:extLst>
      <p:ext uri="{BB962C8B-B14F-4D97-AF65-F5344CB8AC3E}">
        <p14:creationId xmlns:p14="http://schemas.microsoft.com/office/powerpoint/2010/main" val="3098733814"/>
      </p:ext>
    </p:extLst>
  </p:cSld>
  <p:clrMapOvr>
    <a:masterClrMapping/>
  </p:clrMapOvr>
</p:sld>
</file>

<file path=ppt/slides/slide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smtClean="0"/>
              <a:t>Failure to Keep Confidences</a:t>
            </a:r>
            <a:endParaRPr lang="en-US" dirty="0"/>
          </a:p>
        </p:txBody>
      </p:sp>
      <p:sp>
        <p:nvSpPr>
          <p:cNvPr id="3" name="Content Placeholder 2" descr="" title=""/>
          <p:cNvSpPr>
            <a:spLocks noGrp="1"/>
          </p:cNvSpPr>
          <p:nvPr>
            <p:ph idx="1"/>
          </p:nvPr>
        </p:nvSpPr>
        <p:spPr>
          <a:xfrm>
            <a:off x="457200" y="2114550"/>
            <a:ext cx="8229600" cy="2362200"/>
          </a:xfrm>
        </p:spPr>
        <p:txBody>
          <a:bodyPr>
            <a:normAutofit/>
          </a:bodyPr>
          <a:lstStyle/>
          <a:p>
            <a:r>
              <a:rPr lang="en-US" dirty="0" smtClean="0"/>
              <a:t>Mandated by Rule 1.6 and Business and Professions Code section 6068, subdivision (e)</a:t>
            </a:r>
          </a:p>
          <a:p>
            <a:r>
              <a:rPr lang="en-US" dirty="0" smtClean="0"/>
              <a:t>Often arises in situations of provocation</a:t>
            </a:r>
            <a:endParaRPr lang="en-US" dirty="0"/>
          </a:p>
        </p:txBody>
      </p:sp>
      <p:sp>
        <p:nvSpPr>
          <p:cNvPr id="6" name="TextBox 5" descr="" title=""/>
          <p:cNvSpPr txBox="1"/>
          <p:nvPr/>
        </p:nvSpPr>
        <p:spPr>
          <a:xfrm>
            <a:off x="8458200" y="4552950"/>
            <a:ext cx="609600" cy="307777"/>
          </a:xfrm>
          <a:prstGeom prst="rect">
            <a:avLst/>
          </a:prstGeom>
          <a:noFill/>
        </p:spPr>
        <p:txBody>
          <a:bodyPr wrap="square" rtlCol="0">
            <a:spAutoFit/>
          </a:bodyPr>
          <a:lstStyle/>
          <a:p>
            <a:fld id="{71AA736F-D103-4275-A2CD-CB28A17586E0}" type="slidenum">
              <a:rPr lang="en-US" sz="1400" smtClean="0"/>
              <a:t>9</a:t>
            </a:fld>
            <a:endParaRPr lang="en-US" sz="1400" dirty="0"/>
          </a:p>
        </p:txBody>
      </p:sp>
    </p:spTree>
    <p:extLst>
      <p:ext uri="{BB962C8B-B14F-4D97-AF65-F5344CB8AC3E}">
        <p14:creationId xmlns:p14="http://schemas.microsoft.com/office/powerpoint/2010/main" val="2599334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Wingdings</vt:lpstr>
      <vt:lpstr>Wingdings 3</vt:lpstr>
      <vt:lpstr>Office Theme</vt:lpstr>
      <vt:lpstr>Common Ethical Missteps That Can Trip Up Lawyers</vt:lpstr>
      <vt:lpstr>PowerPoint Presentation</vt:lpstr>
      <vt:lpstr>PowerPoint Presentation</vt:lpstr>
      <vt:lpstr>California Lawyers Association Update</vt:lpstr>
      <vt:lpstr>Failure to Keep Accurate Accounting</vt:lpstr>
      <vt:lpstr>Engaging in Business Transactions with Clients</vt:lpstr>
      <vt:lpstr>Failure to Communicate</vt:lpstr>
      <vt:lpstr>Failure to Produce File in the Correct Format or Prompt Manner</vt:lpstr>
      <vt:lpstr>Failure to Keep Confidences</vt:lpstr>
      <vt:lpstr>Mismanagement of Potential Client Relationships</vt:lpstr>
      <vt:lpstr>Fee-Sharing with Non-Lawyers</vt:lpstr>
      <vt:lpstr>Supervision of Subordinate Lawyers and Non-Lawyer Assistants</vt:lpstr>
      <vt:lpstr>Poor Conflict Assessment</vt:lpstr>
      <vt:lpstr>Prohibited Discrimination, Harassment, and Retaliation</vt:lpstr>
      <vt:lpstr>Questions?</vt:lpstr>
    </vt:vector>
  </TitlesOfPart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43</cp:revision>
  <dcterms:created xsi:type="dcterms:W3CDTF">1900-01-01T08:00:00Z</dcterms:created>
  <dcterms:modified xsi:type="dcterms:W3CDTF">1900-01-01T08:00:00Z</dcterms:modified>
  <cp:lastPrinted>1900-01-01T08:00:00Z</cp:lastPrinted>
</cp:coreProperties>
</file>